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82" r:id="rId4"/>
    <p:sldId id="283" r:id="rId5"/>
    <p:sldId id="285" r:id="rId6"/>
    <p:sldId id="293" r:id="rId7"/>
    <p:sldId id="292" r:id="rId8"/>
    <p:sldId id="294" r:id="rId9"/>
    <p:sldId id="291" r:id="rId10"/>
    <p:sldId id="290" r:id="rId11"/>
    <p:sldId id="295" r:id="rId12"/>
    <p:sldId id="296" r:id="rId13"/>
    <p:sldId id="297" r:id="rId14"/>
    <p:sldId id="298" r:id="rId15"/>
    <p:sldId id="284" r:id="rId16"/>
    <p:sldId id="289" r:id="rId17"/>
    <p:sldId id="299" r:id="rId18"/>
    <p:sldId id="300" r:id="rId19"/>
    <p:sldId id="28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458"/>
    <a:srgbClr val="322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3" autoAdjust="0"/>
  </p:normalViewPr>
  <p:slideViewPr>
    <p:cSldViewPr>
      <p:cViewPr varScale="1">
        <p:scale>
          <a:sx n="105" d="100"/>
          <a:sy n="105" d="100"/>
        </p:scale>
        <p:origin x="10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DBC8D-66B3-4CC9-AE65-D213BB303FF9}" type="datetimeFigureOut">
              <a:rPr lang="ru-RU"/>
              <a:pPr>
                <a:defRPr/>
              </a:pPr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BA10-1D11-4A60-9FCF-4A23E6117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E0088-A034-462C-B23A-9DBBB329FECC}" type="datetimeFigureOut">
              <a:rPr lang="ru-RU"/>
              <a:pPr>
                <a:defRPr/>
              </a:pPr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5570E-98D3-4BAD-A31D-0BE1DCCD6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1A1D5-DE47-4DF2-B87A-402DCE2D5B15}" type="datetimeFigureOut">
              <a:rPr lang="ru-RU"/>
              <a:pPr>
                <a:defRPr/>
              </a:pPr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DDF2C-D7C3-467B-8E0C-729D93AAA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5B3FB-4959-4152-B850-E0AC5E2C6D72}" type="datetimeFigureOut">
              <a:rPr lang="ru-RU"/>
              <a:pPr>
                <a:defRPr/>
              </a:pPr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867F2-C1A6-4D48-A431-8141CEF15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2E3E2-6D5F-4A06-996C-ABFBB8BC6807}" type="datetimeFigureOut">
              <a:rPr lang="ru-RU"/>
              <a:pPr>
                <a:defRPr/>
              </a:pPr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8C99-BF63-4AC2-AFD8-DFE9810C3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D8377-6EF8-42E1-8B8A-BE63BC1B0DFC}" type="datetimeFigureOut">
              <a:rPr lang="ru-RU"/>
              <a:pPr>
                <a:defRPr/>
              </a:pPr>
              <a:t>03.02.2023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15F6D-2403-4C1A-BF24-60015DD0D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477B1-28C6-4306-AD99-E396AB8F7B71}" type="datetimeFigureOut">
              <a:rPr lang="ru-RU"/>
              <a:pPr>
                <a:defRPr/>
              </a:pPr>
              <a:t>03.02.2023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49222-E803-4F52-AE71-9B22AEA73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68515-4701-4C76-8F19-351811EFC9DD}" type="datetimeFigureOut">
              <a:rPr lang="ru-RU"/>
              <a:pPr>
                <a:defRPr/>
              </a:pPr>
              <a:t>03.02.2023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D4F39-035F-4191-B0BF-95500886B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EE1D7-10DF-4744-A21F-BE80BA8B691C}" type="datetimeFigureOut">
              <a:rPr lang="ru-RU"/>
              <a:pPr>
                <a:defRPr/>
              </a:pPr>
              <a:t>03.02.2023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4C703-9565-4AAE-BBA8-F3FC520B2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723FC-48FF-43CB-B10C-1AD53456C221}" type="datetimeFigureOut">
              <a:rPr lang="ru-RU"/>
              <a:pPr>
                <a:defRPr/>
              </a:pPr>
              <a:t>03.02.2023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C5918-78DA-4E16-8E36-E705E35A3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0DE0B-C403-4755-B3F4-F51D9BC6DDEA}" type="datetimeFigureOut">
              <a:rPr lang="ru-RU"/>
              <a:pPr>
                <a:defRPr/>
              </a:pPr>
              <a:t>03.02.2023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B4C6A-0B8D-4F6A-A3BB-CAB5145E7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18CFFA-076F-4D78-9033-86D053208991}" type="datetimeFigureOut">
              <a:rPr lang="ru-RU"/>
              <a:pPr>
                <a:defRPr/>
              </a:pPr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48EB8A-A686-40F1-B630-9A35BD956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5" descr="Фон для презент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142844" y="571480"/>
            <a:ext cx="8278813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endParaRPr lang="ru-RU" sz="3800" dirty="0">
              <a:solidFill>
                <a:srgbClr val="322971"/>
              </a:solidFill>
              <a:latin typeface="Franklin Gothic Medium" pitchFamily="34" charset="0"/>
            </a:endParaRPr>
          </a:p>
          <a:p>
            <a:pPr algn="ctr"/>
            <a:endParaRPr lang="ru-RU" sz="3200" b="1" dirty="0"/>
          </a:p>
          <a:p>
            <a:pPr algn="ctr"/>
            <a:r>
              <a:rPr lang="ru-RU" sz="3200" b="1" dirty="0">
                <a:solidFill>
                  <a:srgbClr val="0CA458"/>
                </a:solidFill>
                <a:latin typeface="Times New Roman" pitchFamily="18" charset="0"/>
                <a:cs typeface="Times New Roman" pitchFamily="18" charset="0"/>
              </a:rPr>
              <a:t>Мастер-класс «Научный локомотив»</a:t>
            </a:r>
          </a:p>
          <a:p>
            <a:pPr algn="ctr"/>
            <a:endParaRPr lang="ru-RU" sz="3200" b="1" dirty="0">
              <a:solidFill>
                <a:srgbClr val="0CA4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>
              <a:solidFill>
                <a:srgbClr val="0CA4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>
              <a:solidFill>
                <a:srgbClr val="0CA4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>
              <a:solidFill>
                <a:srgbClr val="0CA4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Организаторы –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Низамутдинова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Н.С.,  проректор по науке и инновационной деятельности Южно-Уральского ГАУ, Степанова К.В., председатель СМУиС</a:t>
            </a:r>
          </a:p>
          <a:p>
            <a:pPr algn="ctr"/>
            <a:endParaRPr lang="ru-RU" sz="3200" b="1" dirty="0">
              <a:solidFill>
                <a:srgbClr val="0CA4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>
              <a:solidFill>
                <a:srgbClr val="0CA4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>
              <a:solidFill>
                <a:srgbClr val="0CA4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>
              <a:solidFill>
                <a:srgbClr val="0CA4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500958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358082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43F6EE3-451A-419D-9087-0859ED96CC07}"/>
              </a:ext>
            </a:extLst>
          </p:cNvPr>
          <p:cNvSpPr/>
          <p:nvPr/>
        </p:nvSpPr>
        <p:spPr>
          <a:xfrm>
            <a:off x="179512" y="1196752"/>
            <a:ext cx="8784976" cy="108012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статья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результат определенного этапа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ПРОВЕДЕННЫХ исследований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B32CD64-FCD2-49FC-82EC-C7CF77774FFA}"/>
              </a:ext>
            </a:extLst>
          </p:cNvPr>
          <p:cNvSpPr/>
          <p:nvPr/>
        </p:nvSpPr>
        <p:spPr>
          <a:xfrm>
            <a:off x="179512" y="2420888"/>
            <a:ext cx="8784976" cy="108012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план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(написать статью – это не план, это задача)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874B3F-5356-4CD5-858C-E5276A657C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88" t="24800" r="30312" b="13601"/>
          <a:stretch/>
        </p:blipFill>
        <p:spPr>
          <a:xfrm>
            <a:off x="2627784" y="3708031"/>
            <a:ext cx="3888432" cy="267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10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358082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D58F222-15C3-43FA-BC91-FF306C307572}"/>
              </a:ext>
            </a:extLst>
          </p:cNvPr>
          <p:cNvSpPr/>
          <p:nvPr/>
        </p:nvSpPr>
        <p:spPr>
          <a:xfrm>
            <a:off x="251520" y="1268760"/>
            <a:ext cx="8640960" cy="792088"/>
          </a:xfrm>
          <a:prstGeom prst="roundRect">
            <a:avLst/>
          </a:prstGeom>
          <a:solidFill>
            <a:srgbClr val="0CA458"/>
          </a:solidFill>
          <a:ln>
            <a:solidFill>
              <a:srgbClr val="0CA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плана статью пишут тогда, когда есть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94DBD0A-CFDB-4F40-B599-9C160CA42002}"/>
              </a:ext>
            </a:extLst>
          </p:cNvPr>
          <p:cNvSpPr/>
          <p:nvPr/>
        </p:nvSpPr>
        <p:spPr>
          <a:xfrm>
            <a:off x="251520" y="4581128"/>
            <a:ext cx="8640960" cy="792088"/>
          </a:xfrm>
          <a:prstGeom prst="roundRect">
            <a:avLst/>
          </a:prstGeom>
          <a:solidFill>
            <a:srgbClr val="0CA458"/>
          </a:solidFill>
          <a:ln>
            <a:solidFill>
              <a:srgbClr val="0CA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плана - ПО ОСТАТОЧНОМУ ПРИНЦИПУ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0F6C69B-6E6F-4785-82DC-5118460F1776}"/>
              </a:ext>
            </a:extLst>
          </p:cNvPr>
          <p:cNvSpPr/>
          <p:nvPr/>
        </p:nvSpPr>
        <p:spPr>
          <a:xfrm>
            <a:off x="251520" y="3068960"/>
            <a:ext cx="2160240" cy="792088"/>
          </a:xfrm>
          <a:prstGeom prst="roundRect">
            <a:avLst/>
          </a:prstGeom>
          <a:solidFill>
            <a:srgbClr val="0CA458"/>
          </a:solidFill>
          <a:ln>
            <a:solidFill>
              <a:srgbClr val="0CA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417319D-A940-4991-B9CA-D82AC56F37D1}"/>
              </a:ext>
            </a:extLst>
          </p:cNvPr>
          <p:cNvSpPr/>
          <p:nvPr/>
        </p:nvSpPr>
        <p:spPr>
          <a:xfrm>
            <a:off x="3491880" y="3068960"/>
            <a:ext cx="2160240" cy="792088"/>
          </a:xfrm>
          <a:prstGeom prst="roundRect">
            <a:avLst/>
          </a:prstGeom>
          <a:solidFill>
            <a:srgbClr val="0CA458"/>
          </a:solidFill>
          <a:ln>
            <a:solidFill>
              <a:srgbClr val="0CA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56F91D03-32C9-4D19-B52E-B31123FCBAA3}"/>
              </a:ext>
            </a:extLst>
          </p:cNvPr>
          <p:cNvSpPr/>
          <p:nvPr/>
        </p:nvSpPr>
        <p:spPr>
          <a:xfrm>
            <a:off x="6735704" y="3068960"/>
            <a:ext cx="2160240" cy="792088"/>
          </a:xfrm>
          <a:prstGeom prst="roundRect">
            <a:avLst/>
          </a:prstGeom>
          <a:solidFill>
            <a:srgbClr val="0CA458"/>
          </a:solidFill>
          <a:ln>
            <a:solidFill>
              <a:srgbClr val="0CA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силы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3E30175-1C7B-480C-A831-1122D2179160}"/>
              </a:ext>
            </a:extLst>
          </p:cNvPr>
          <p:cNvCxnSpPr>
            <a:stCxn id="7" idx="2"/>
            <a:endCxn id="20" idx="0"/>
          </p:cNvCxnSpPr>
          <p:nvPr/>
        </p:nvCxnSpPr>
        <p:spPr>
          <a:xfrm>
            <a:off x="4572000" y="2060848"/>
            <a:ext cx="3243824" cy="1008112"/>
          </a:xfrm>
          <a:prstGeom prst="straightConnector1">
            <a:avLst/>
          </a:prstGeom>
          <a:ln w="25400">
            <a:solidFill>
              <a:srgbClr val="0CA4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ECB28047-2B88-493F-81AB-053181F397B6}"/>
              </a:ext>
            </a:extLst>
          </p:cNvPr>
          <p:cNvCxnSpPr>
            <a:cxnSpLocks/>
            <a:stCxn id="7" idx="2"/>
            <a:endCxn id="19" idx="0"/>
          </p:cNvCxnSpPr>
          <p:nvPr/>
        </p:nvCxnSpPr>
        <p:spPr>
          <a:xfrm>
            <a:off x="4572000" y="2060848"/>
            <a:ext cx="0" cy="1008112"/>
          </a:xfrm>
          <a:prstGeom prst="straightConnector1">
            <a:avLst/>
          </a:prstGeom>
          <a:ln w="25400">
            <a:solidFill>
              <a:srgbClr val="0CA4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25C89072-364D-4F11-8406-3EDBEDE3F605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1331640" y="2060848"/>
            <a:ext cx="3240359" cy="1008112"/>
          </a:xfrm>
          <a:prstGeom prst="straightConnector1">
            <a:avLst/>
          </a:prstGeom>
          <a:ln w="25400">
            <a:solidFill>
              <a:srgbClr val="0CA4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993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358082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D58F222-15C3-43FA-BC91-FF306C307572}"/>
              </a:ext>
            </a:extLst>
          </p:cNvPr>
          <p:cNvSpPr/>
          <p:nvPr/>
        </p:nvSpPr>
        <p:spPr>
          <a:xfrm>
            <a:off x="251520" y="1268760"/>
            <a:ext cx="8640960" cy="792088"/>
          </a:xfrm>
          <a:prstGeom prst="roundRect">
            <a:avLst/>
          </a:prstGeom>
          <a:solidFill>
            <a:srgbClr val="0CA458"/>
          </a:solidFill>
          <a:ln>
            <a:solidFill>
              <a:srgbClr val="0CA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94DBD0A-CFDB-4F40-B599-9C160CA42002}"/>
              </a:ext>
            </a:extLst>
          </p:cNvPr>
          <p:cNvSpPr/>
          <p:nvPr/>
        </p:nvSpPr>
        <p:spPr>
          <a:xfrm>
            <a:off x="219528" y="5193196"/>
            <a:ext cx="8640960" cy="792088"/>
          </a:xfrm>
          <a:prstGeom prst="roundRect">
            <a:avLst/>
          </a:prstGeom>
          <a:solidFill>
            <a:srgbClr val="0CA458"/>
          </a:solidFill>
          <a:ln>
            <a:solidFill>
              <a:srgbClr val="0CA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Ошибочно думать – сел и как начал писать….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0F6C69B-6E6F-4785-82DC-5118460F1776}"/>
              </a:ext>
            </a:extLst>
          </p:cNvPr>
          <p:cNvSpPr/>
          <p:nvPr/>
        </p:nvSpPr>
        <p:spPr>
          <a:xfrm>
            <a:off x="263476" y="2474893"/>
            <a:ext cx="2736304" cy="2304257"/>
          </a:xfrm>
          <a:prstGeom prst="roundRect">
            <a:avLst/>
          </a:prstGeom>
          <a:solidFill>
            <a:srgbClr val="0CA458"/>
          </a:solidFill>
          <a:ln>
            <a:solidFill>
              <a:srgbClr val="0CA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конкретика (какая конференция, какой журнал)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417319D-A940-4991-B9CA-D82AC56F37D1}"/>
              </a:ext>
            </a:extLst>
          </p:cNvPr>
          <p:cNvSpPr/>
          <p:nvPr/>
        </p:nvSpPr>
        <p:spPr>
          <a:xfrm>
            <a:off x="3203848" y="2492897"/>
            <a:ext cx="2736304" cy="2304256"/>
          </a:xfrm>
          <a:prstGeom prst="roundRect">
            <a:avLst/>
          </a:prstGeom>
          <a:solidFill>
            <a:srgbClr val="0CA458"/>
          </a:solidFill>
          <a:ln>
            <a:solidFill>
              <a:srgbClr val="0CA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(сколько времени на каждый этап написания)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56F91D03-32C9-4D19-B52E-B31123FCBAA3}"/>
              </a:ext>
            </a:extLst>
          </p:cNvPr>
          <p:cNvSpPr/>
          <p:nvPr/>
        </p:nvSpPr>
        <p:spPr>
          <a:xfrm>
            <a:off x="6156176" y="2510589"/>
            <a:ext cx="2736304" cy="2304256"/>
          </a:xfrm>
          <a:prstGeom prst="roundRect">
            <a:avLst/>
          </a:prstGeom>
          <a:solidFill>
            <a:srgbClr val="0CA458"/>
          </a:solidFill>
          <a:ln>
            <a:solidFill>
              <a:srgbClr val="0CA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даты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0D150241-B203-470A-BFD2-035692D3BE05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4572000" y="2060848"/>
            <a:ext cx="2952328" cy="449741"/>
          </a:xfrm>
          <a:prstGeom prst="straightConnector1">
            <a:avLst/>
          </a:prstGeom>
          <a:ln w="25400">
            <a:solidFill>
              <a:srgbClr val="0CA4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C8EDC5A-4578-4CFC-9089-DA11976E1001}"/>
              </a:ext>
            </a:extLst>
          </p:cNvPr>
          <p:cNvCxnSpPr>
            <a:cxnSpLocks/>
            <a:stCxn id="7" idx="2"/>
            <a:endCxn id="18" idx="0"/>
          </p:cNvCxnSpPr>
          <p:nvPr/>
        </p:nvCxnSpPr>
        <p:spPr>
          <a:xfrm flipH="1">
            <a:off x="1631628" y="2060848"/>
            <a:ext cx="2940372" cy="414045"/>
          </a:xfrm>
          <a:prstGeom prst="straightConnector1">
            <a:avLst/>
          </a:prstGeom>
          <a:ln w="25400">
            <a:solidFill>
              <a:srgbClr val="0CA4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206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358082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615107-FC87-498C-B7DC-2EC406FF9683}"/>
              </a:ext>
            </a:extLst>
          </p:cNvPr>
          <p:cNvSpPr/>
          <p:nvPr/>
        </p:nvSpPr>
        <p:spPr>
          <a:xfrm>
            <a:off x="1024192" y="800838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CA4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плана написания научной статьи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69AA24C-AEB9-43FD-88C8-8BE1219BF3FC}"/>
              </a:ext>
            </a:extLst>
          </p:cNvPr>
          <p:cNvSpPr/>
          <p:nvPr/>
        </p:nvSpPr>
        <p:spPr>
          <a:xfrm>
            <a:off x="232104" y="1324058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CA4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Описать определенную часть полученных результатов (фрагмент).</a:t>
            </a:r>
          </a:p>
          <a:p>
            <a:r>
              <a:rPr lang="ru-RU" dirty="0">
                <a:solidFill>
                  <a:srgbClr val="0CA4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Найти публикации с похожими результатами в учебниках (1 день), в интернете (0,5 дней), в статьях на E-</a:t>
            </a:r>
            <a:r>
              <a:rPr lang="ru-RU" dirty="0" err="1">
                <a:solidFill>
                  <a:srgbClr val="0CA4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r>
              <a:rPr lang="ru-RU" dirty="0">
                <a:solidFill>
                  <a:srgbClr val="0CA4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дня)</a:t>
            </a:r>
          </a:p>
          <a:p>
            <a:r>
              <a:rPr lang="ru-RU" dirty="0">
                <a:solidFill>
                  <a:srgbClr val="0CA4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Обработать полученные результаты в </a:t>
            </a:r>
            <a:r>
              <a:rPr lang="ru-RU" dirty="0" err="1">
                <a:solidFill>
                  <a:srgbClr val="0CA4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dirty="0">
                <a:solidFill>
                  <a:srgbClr val="0CA4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выстроить диаграммы (0,5 дней)</a:t>
            </a:r>
          </a:p>
          <a:p>
            <a:r>
              <a:rPr lang="ru-RU" dirty="0">
                <a:solidFill>
                  <a:srgbClr val="0CA4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 Оформить таблицы в </a:t>
            </a:r>
            <a:r>
              <a:rPr lang="en-US" dirty="0">
                <a:solidFill>
                  <a:srgbClr val="0CA4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ru-RU" dirty="0">
                <a:solidFill>
                  <a:srgbClr val="0CA4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полученным результатам (0,5 дней). </a:t>
            </a:r>
          </a:p>
          <a:p>
            <a:r>
              <a:rPr lang="ru-RU" dirty="0">
                <a:solidFill>
                  <a:srgbClr val="0CA4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 Сделать необходимые расчеты – плюс/минус, больше/меньше, найти долю, установить уровень изменений и т.п., провести статистическую обработку… (1 день)</a:t>
            </a:r>
          </a:p>
          <a:p>
            <a:r>
              <a:rPr lang="ru-RU" dirty="0">
                <a:solidFill>
                  <a:srgbClr val="0CA4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1.5. Выполнить анализ фактических данных с описанием (1 день). </a:t>
            </a:r>
          </a:p>
          <a:p>
            <a:r>
              <a:rPr lang="ru-RU" dirty="0">
                <a:solidFill>
                  <a:srgbClr val="0CA4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1.6. Дать теоретическое обоснование полученных данных (3-5 дней).</a:t>
            </a:r>
          </a:p>
          <a:p>
            <a:r>
              <a:rPr lang="ru-RU" b="1" i="1" dirty="0">
                <a:solidFill>
                  <a:srgbClr val="0CA4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Найти конференцию, изучить требования к статьям </a:t>
            </a:r>
            <a:r>
              <a:rPr lang="ru-RU" dirty="0">
                <a:solidFill>
                  <a:srgbClr val="0CA4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день)</a:t>
            </a:r>
          </a:p>
          <a:p>
            <a:r>
              <a:rPr lang="ru-RU" b="1" i="1" dirty="0">
                <a:solidFill>
                  <a:srgbClr val="0CA4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Написать статью </a:t>
            </a:r>
            <a:r>
              <a:rPr lang="ru-RU" dirty="0">
                <a:solidFill>
                  <a:srgbClr val="0CA4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(1-2 дня)</a:t>
            </a:r>
          </a:p>
          <a:p>
            <a:r>
              <a:rPr lang="ru-RU" dirty="0">
                <a:solidFill>
                  <a:srgbClr val="0CA4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ИТОГО: примерно 11-14 дней (с перерывами на основную работу, семью, сон и отдых)</a:t>
            </a:r>
          </a:p>
          <a:p>
            <a:endParaRPr lang="ru-RU" dirty="0">
              <a:solidFill>
                <a:srgbClr val="0CA4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CA4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определены, надо привязать их к датам – перенести в свой ежедневник.</a:t>
            </a:r>
          </a:p>
          <a:p>
            <a:endParaRPr lang="ru-RU" dirty="0">
              <a:solidFill>
                <a:srgbClr val="0CA4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CA4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ПЛАН БУДЕТ ВЫПОЛНЕН: конкретика, сроки, даты!</a:t>
            </a:r>
          </a:p>
        </p:txBody>
      </p:sp>
    </p:spTree>
    <p:extLst>
      <p:ext uri="{BB962C8B-B14F-4D97-AF65-F5344CB8AC3E}">
        <p14:creationId xmlns:p14="http://schemas.microsoft.com/office/powerpoint/2010/main" val="362157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358082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D7A1C8C-78C7-4F72-B41B-D35E2BF22F22}"/>
              </a:ext>
            </a:extLst>
          </p:cNvPr>
          <p:cNvSpPr/>
          <p:nvPr/>
        </p:nvSpPr>
        <p:spPr>
          <a:xfrm>
            <a:off x="251520" y="1052736"/>
            <a:ext cx="8784976" cy="43204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поможет дойти до конца и защитить диссертацию?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058C58-49BF-457D-9277-84A2A9981EAC}"/>
              </a:ext>
            </a:extLst>
          </p:cNvPr>
          <p:cNvSpPr/>
          <p:nvPr/>
        </p:nvSpPr>
        <p:spPr>
          <a:xfrm>
            <a:off x="251520" y="2060848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CA4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Самоорганизация (свой удобный план) плюс самодисциплина (выполнение плана) необходимы для статьи и раздела диссертации.</a:t>
            </a:r>
          </a:p>
        </p:txBody>
      </p:sp>
    </p:spTree>
    <p:extLst>
      <p:ext uri="{BB962C8B-B14F-4D97-AF65-F5344CB8AC3E}">
        <p14:creationId xmlns:p14="http://schemas.microsoft.com/office/powerpoint/2010/main" val="199311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358082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015773-876E-4C5B-9CAC-12DB26D21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556792"/>
            <a:ext cx="5623105" cy="4104456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6037D67-69D9-4E0A-B922-877300A046B6}"/>
              </a:ext>
            </a:extLst>
          </p:cNvPr>
          <p:cNvSpPr/>
          <p:nvPr/>
        </p:nvSpPr>
        <p:spPr>
          <a:xfrm>
            <a:off x="1043608" y="980728"/>
            <a:ext cx="7776864" cy="3600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Заключительное оформление диссертации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87AADA4-1B8A-4C30-8CC3-4F8F4C32005D}"/>
              </a:ext>
            </a:extLst>
          </p:cNvPr>
          <p:cNvSpPr/>
          <p:nvPr/>
        </p:nvSpPr>
        <p:spPr>
          <a:xfrm>
            <a:off x="5802617" y="1758584"/>
            <a:ext cx="3161871" cy="145439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вперед страшно, и сил нет, и назад не хочется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CE19BDF-6D27-458E-B1D4-7299C71B4355}"/>
              </a:ext>
            </a:extLst>
          </p:cNvPr>
          <p:cNvSpPr/>
          <p:nvPr/>
        </p:nvSpPr>
        <p:spPr>
          <a:xfrm>
            <a:off x="5802617" y="3846816"/>
            <a:ext cx="3161871" cy="159840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период, который потребует много сил и времени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213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358082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36B7171-08C1-4D39-9A15-6CF1FAE4CA00}"/>
              </a:ext>
            </a:extLst>
          </p:cNvPr>
          <p:cNvSpPr/>
          <p:nvPr/>
        </p:nvSpPr>
        <p:spPr>
          <a:xfrm>
            <a:off x="1331640" y="800254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322971"/>
                </a:solidFill>
              </a:rPr>
              <a:t>Вильфредо</a:t>
            </a:r>
            <a:r>
              <a:rPr lang="ru-RU" b="1" dirty="0">
                <a:solidFill>
                  <a:srgbClr val="322971"/>
                </a:solidFill>
              </a:rPr>
              <a:t> Федерико </a:t>
            </a:r>
            <a:r>
              <a:rPr lang="ru-RU" b="1" dirty="0" err="1">
                <a:solidFill>
                  <a:srgbClr val="322971"/>
                </a:solidFill>
              </a:rPr>
              <a:t>Дамасо</a:t>
            </a:r>
            <a:r>
              <a:rPr lang="ru-RU" b="1" dirty="0">
                <a:solidFill>
                  <a:srgbClr val="322971"/>
                </a:solidFill>
              </a:rPr>
              <a:t> Парето (1848-1923)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23EB64-A547-4E83-8203-2C601CF1B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03" y="1585304"/>
            <a:ext cx="2609850" cy="34766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637227-10AA-44F4-A0E7-F03A0F944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920" y="1361830"/>
            <a:ext cx="4751838" cy="413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69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358082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D7A1C8C-78C7-4F72-B41B-D35E2BF22F22}"/>
              </a:ext>
            </a:extLst>
          </p:cNvPr>
          <p:cNvSpPr/>
          <p:nvPr/>
        </p:nvSpPr>
        <p:spPr>
          <a:xfrm>
            <a:off x="251520" y="1052736"/>
            <a:ext cx="8784976" cy="43204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поможет дойти до конца и защитить диссертацию?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058C58-49BF-457D-9277-84A2A9981EAC}"/>
              </a:ext>
            </a:extLst>
          </p:cNvPr>
          <p:cNvSpPr/>
          <p:nvPr/>
        </p:nvSpPr>
        <p:spPr>
          <a:xfrm>
            <a:off x="251520" y="2060848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CA4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Моральная готовность к максимуму усилий на последнем этапе.</a:t>
            </a:r>
          </a:p>
        </p:txBody>
      </p:sp>
    </p:spTree>
    <p:extLst>
      <p:ext uri="{BB962C8B-B14F-4D97-AF65-F5344CB8AC3E}">
        <p14:creationId xmlns:p14="http://schemas.microsoft.com/office/powerpoint/2010/main" val="492544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358082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EE5A436-7D17-49D5-9495-DB2E4304D140}"/>
              </a:ext>
            </a:extLst>
          </p:cNvPr>
          <p:cNvSpPr/>
          <p:nvPr/>
        </p:nvSpPr>
        <p:spPr>
          <a:xfrm>
            <a:off x="72008" y="5517232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22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НЕ СМОЖЕТЕ СОЗДАТЬ НИЧЕГО ХОТЬ СКОЛЬКО-НИБУДЬ ЦЕННОГО, ЕСЛИ НЕ НАСЛАЖДАЕТЕСЬ ПРОЦЕССОМ ЕГО СОЗДАНИЯ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0B81A1C-7509-4DF5-9627-A7A7DEC344F7}"/>
              </a:ext>
            </a:extLst>
          </p:cNvPr>
          <p:cNvSpPr/>
          <p:nvPr/>
        </p:nvSpPr>
        <p:spPr>
          <a:xfrm>
            <a:off x="971600" y="978610"/>
            <a:ext cx="7920880" cy="43204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поможет дойти до конца и защитить диссертацию?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3426124-3470-404F-8B88-0151265FED5F}"/>
              </a:ext>
            </a:extLst>
          </p:cNvPr>
          <p:cNvSpPr/>
          <p:nvPr/>
        </p:nvSpPr>
        <p:spPr>
          <a:xfrm>
            <a:off x="251520" y="1498666"/>
            <a:ext cx="8640960" cy="43204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 диссертацию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B4841B7-6F3B-47B2-84F2-A479A331BC05}"/>
              </a:ext>
            </a:extLst>
          </p:cNvPr>
          <p:cNvSpPr/>
          <p:nvPr/>
        </p:nvSpPr>
        <p:spPr>
          <a:xfrm>
            <a:off x="251519" y="2389269"/>
            <a:ext cx="2448267" cy="214935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с минимальными затратами времени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4E74BFD-F642-4CB3-A9CE-D2C8B4DDAE9D}"/>
              </a:ext>
            </a:extLst>
          </p:cNvPr>
          <p:cNvSpPr/>
          <p:nvPr/>
        </p:nvSpPr>
        <p:spPr>
          <a:xfrm>
            <a:off x="3347864" y="2389268"/>
            <a:ext cx="2448272" cy="214935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Самоорганизация и самодисциплина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494702E-343A-41BA-AA68-A8766C31C2BC}"/>
              </a:ext>
            </a:extLst>
          </p:cNvPr>
          <p:cNvSpPr/>
          <p:nvPr/>
        </p:nvSpPr>
        <p:spPr>
          <a:xfrm>
            <a:off x="6444213" y="2389268"/>
            <a:ext cx="2448267" cy="214935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Моральная готовность к максимуму усилий на последнем этапе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3BC5E5A-7E6D-4731-AFE4-DF519065F9E0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flipH="1">
            <a:off x="1475653" y="1930714"/>
            <a:ext cx="3096347" cy="458555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7168BCF-907B-4A35-B214-E4F4FB6FB56E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>
            <a:off x="4572000" y="1930714"/>
            <a:ext cx="3096347" cy="458554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CEBBA6BD-016E-464D-BAAF-8BD7A68696CE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4572000" y="1930714"/>
            <a:ext cx="0" cy="458554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018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358082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460C35-E88A-4EAC-80D7-B0407B3CE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836712"/>
            <a:ext cx="4344848" cy="434484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21743CB-5483-4A94-A195-FA91C6CA4713}"/>
              </a:ext>
            </a:extLst>
          </p:cNvPr>
          <p:cNvSpPr/>
          <p:nvPr/>
        </p:nvSpPr>
        <p:spPr>
          <a:xfrm>
            <a:off x="431032" y="5180432"/>
            <a:ext cx="87129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CA4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Успехов! Спасибо за внимание!</a:t>
            </a:r>
          </a:p>
          <a:p>
            <a:endParaRPr lang="ru-RU" sz="1600" dirty="0"/>
          </a:p>
          <a:p>
            <a:pPr lvl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0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5" descr="Фон для презент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3786182" y="500042"/>
            <a:ext cx="4889506" cy="415498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800" dirty="0">
              <a:solidFill>
                <a:srgbClr val="32297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CA458"/>
                </a:solidFill>
                <a:latin typeface="Times New Roman" pitchFamily="18" charset="0"/>
                <a:cs typeface="Times New Roman" pitchFamily="18" charset="0"/>
              </a:rPr>
              <a:t>«Как дойти до конца и защитить диссертационную работу»</a:t>
            </a:r>
          </a:p>
          <a:p>
            <a:pPr algn="ctr"/>
            <a:endParaRPr lang="ru-RU" sz="2400" b="1" dirty="0">
              <a:solidFill>
                <a:srgbClr val="0CA45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CA45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CA45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Докладчик  – Журавель Нина Александровна, доктор ветеринарных наук, доцент, зав. кафедрой инфекционных болезней и ветеринарно-санитарной экспертизы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214422"/>
            <a:ext cx="2857520" cy="4214842"/>
          </a:xfrm>
          <a:prstGeom prst="rect">
            <a:avLst/>
          </a:prstGeom>
          <a:gradFill>
            <a:gsLst>
              <a:gs pos="0">
                <a:srgbClr val="0CA458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0CA458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rgbClr val="0CA458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A458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 l="32240" t="16401" r="45900" b="17299"/>
          <a:stretch>
            <a:fillRect/>
          </a:stretch>
        </p:blipFill>
        <p:spPr bwMode="auto">
          <a:xfrm>
            <a:off x="1142976" y="1357298"/>
            <a:ext cx="228601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 l="45258" t="21353" r="31722" b="49168"/>
          <a:stretch>
            <a:fillRect/>
          </a:stretch>
        </p:blipFill>
        <p:spPr bwMode="auto">
          <a:xfrm>
            <a:off x="7500958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5" descr="Фон для презент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Рисунок 3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F315E6F-D1B3-49CB-BA49-021C9792BCD4}"/>
              </a:ext>
            </a:extLst>
          </p:cNvPr>
          <p:cNvSpPr/>
          <p:nvPr/>
        </p:nvSpPr>
        <p:spPr>
          <a:xfrm>
            <a:off x="251520" y="1196752"/>
            <a:ext cx="8640960" cy="64807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дойти до конца и защитить диссертационную работу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997E206-A444-46A5-ADA6-A995FB5351D4}"/>
              </a:ext>
            </a:extLst>
          </p:cNvPr>
          <p:cNvSpPr/>
          <p:nvPr/>
        </p:nvSpPr>
        <p:spPr>
          <a:xfrm>
            <a:off x="244688" y="2415624"/>
            <a:ext cx="3319200" cy="64807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F4A0E49-367C-491D-8A82-E4ACAE2517D2}"/>
              </a:ext>
            </a:extLst>
          </p:cNvPr>
          <p:cNvSpPr/>
          <p:nvPr/>
        </p:nvSpPr>
        <p:spPr>
          <a:xfrm>
            <a:off x="5508104" y="2392064"/>
            <a:ext cx="3384376" cy="64807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CABADDA2-3CF9-4C00-9A67-608301283267}"/>
              </a:ext>
            </a:extLst>
          </p:cNvPr>
          <p:cNvCxnSpPr>
            <a:cxnSpLocks/>
            <a:stCxn id="2" idx="2"/>
            <a:endCxn id="8" idx="0"/>
          </p:cNvCxnSpPr>
          <p:nvPr/>
        </p:nvCxnSpPr>
        <p:spPr>
          <a:xfrm>
            <a:off x="4572000" y="1844824"/>
            <a:ext cx="2628292" cy="54724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A59BA26-5C79-4538-B7E0-129401F68B1D}"/>
              </a:ext>
            </a:extLst>
          </p:cNvPr>
          <p:cNvCxnSpPr>
            <a:cxnSpLocks/>
            <a:stCxn id="2" idx="2"/>
            <a:endCxn id="7" idx="0"/>
          </p:cNvCxnSpPr>
          <p:nvPr/>
        </p:nvCxnSpPr>
        <p:spPr>
          <a:xfrm flipH="1">
            <a:off x="1904288" y="1844824"/>
            <a:ext cx="2667712" cy="57080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2483A86-A33E-48CB-AE44-E9AE39A8C3C6}"/>
              </a:ext>
            </a:extLst>
          </p:cNvPr>
          <p:cNvSpPr/>
          <p:nvPr/>
        </p:nvSpPr>
        <p:spPr>
          <a:xfrm>
            <a:off x="251520" y="3652968"/>
            <a:ext cx="3312368" cy="182635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никак – потому что у каждого будет по-своему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1E8F43A-96B5-43AE-AF36-C377B6D210CF}"/>
              </a:ext>
            </a:extLst>
          </p:cNvPr>
          <p:cNvCxnSpPr>
            <a:cxnSpLocks/>
            <a:stCxn id="7" idx="2"/>
            <a:endCxn id="14" idx="0"/>
          </p:cNvCxnSpPr>
          <p:nvPr/>
        </p:nvCxnSpPr>
        <p:spPr>
          <a:xfrm>
            <a:off x="1904288" y="3063696"/>
            <a:ext cx="3416" cy="589272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99D26B67-73E3-4A2E-A36C-00871D26BE29}"/>
              </a:ext>
            </a:extLst>
          </p:cNvPr>
          <p:cNvSpPr/>
          <p:nvPr/>
        </p:nvSpPr>
        <p:spPr>
          <a:xfrm>
            <a:off x="5508104" y="3690880"/>
            <a:ext cx="3370696" cy="182635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идти (писать) и слушать, слышать и слушаться своего научного руководителя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3291DD63-0406-4A6E-9D05-C6A2567B9CE1}"/>
              </a:ext>
            </a:extLst>
          </p:cNvPr>
          <p:cNvCxnSpPr>
            <a:cxnSpLocks/>
            <a:stCxn id="8" idx="2"/>
            <a:endCxn id="19" idx="0"/>
          </p:cNvCxnSpPr>
          <p:nvPr/>
        </p:nvCxnSpPr>
        <p:spPr>
          <a:xfrm flipH="1">
            <a:off x="7193452" y="3040136"/>
            <a:ext cx="6840" cy="650744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358082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8B8060-685D-4CF1-A4A1-6538CEF97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1772816"/>
            <a:ext cx="5832648" cy="3127758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4CA9463-8AF5-4065-BCD7-3BCD3A93AEAC}"/>
              </a:ext>
            </a:extLst>
          </p:cNvPr>
          <p:cNvSpPr/>
          <p:nvPr/>
        </p:nvSpPr>
        <p:spPr>
          <a:xfrm>
            <a:off x="251520" y="1052736"/>
            <a:ext cx="8784976" cy="64807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все хорошо изучить, а потом приступать к написанию!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E33E8AC-76DD-49D8-B7C0-5D7AB468017D}"/>
              </a:ext>
            </a:extLst>
          </p:cNvPr>
          <p:cNvSpPr/>
          <p:nvPr/>
        </p:nvSpPr>
        <p:spPr>
          <a:xfrm>
            <a:off x="229843" y="4972582"/>
            <a:ext cx="8640960" cy="115671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 и писать одновременно!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 ОФОРМЛЯТЬ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 ПРАВИЛЬНО</a:t>
            </a:r>
          </a:p>
        </p:txBody>
      </p:sp>
    </p:spTree>
    <p:extLst>
      <p:ext uri="{BB962C8B-B14F-4D97-AF65-F5344CB8AC3E}">
        <p14:creationId xmlns:p14="http://schemas.microsoft.com/office/powerpoint/2010/main" val="233809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358082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D7A1C8C-78C7-4F72-B41B-D35E2BF22F22}"/>
              </a:ext>
            </a:extLst>
          </p:cNvPr>
          <p:cNvSpPr/>
          <p:nvPr/>
        </p:nvSpPr>
        <p:spPr>
          <a:xfrm>
            <a:off x="251520" y="1052736"/>
            <a:ext cx="8784976" cy="43204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ссылками на источники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BE73257-1F75-4C77-906D-84BBA5B5BAD4}"/>
              </a:ext>
            </a:extLst>
          </p:cNvPr>
          <p:cNvSpPr/>
          <p:nvPr/>
        </p:nvSpPr>
        <p:spPr>
          <a:xfrm>
            <a:off x="35496" y="2347752"/>
            <a:ext cx="2736304" cy="141265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скобках после основного текста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C41CD81-D500-45EA-9DC4-449ABE463C79}"/>
              </a:ext>
            </a:extLst>
          </p:cNvPr>
          <p:cNvSpPr/>
          <p:nvPr/>
        </p:nvSpPr>
        <p:spPr>
          <a:xfrm>
            <a:off x="3203848" y="2348880"/>
            <a:ext cx="2736304" cy="141265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Сноска внизу страницы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10D93E6-AF13-479C-8CCD-F6323D1E4ACC}"/>
              </a:ext>
            </a:extLst>
          </p:cNvPr>
          <p:cNvSpPr/>
          <p:nvPr/>
        </p:nvSpPr>
        <p:spPr>
          <a:xfrm>
            <a:off x="6372200" y="2348880"/>
            <a:ext cx="2736304" cy="141265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перекрестной ссылки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A1D2973-3AA9-4646-9B76-94A9247FFD9F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1403648" y="1484784"/>
            <a:ext cx="3240360" cy="862968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B4DC24A0-E90E-4264-8349-053C30250016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572000" y="1484784"/>
            <a:ext cx="3168352" cy="864096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46F8AE5B-912E-4CAA-A6BC-C7D6D5EF5415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572000" y="1484784"/>
            <a:ext cx="0" cy="864096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334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358082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D7A1C8C-78C7-4F72-B41B-D35E2BF22F22}"/>
              </a:ext>
            </a:extLst>
          </p:cNvPr>
          <p:cNvSpPr/>
          <p:nvPr/>
        </p:nvSpPr>
        <p:spPr>
          <a:xfrm>
            <a:off x="251520" y="1052736"/>
            <a:ext cx="8784976" cy="43204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ссылками на источники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26B255-96B9-4A86-89E2-73F949F650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099" b="16401"/>
          <a:stretch/>
        </p:blipFill>
        <p:spPr>
          <a:xfrm>
            <a:off x="1273110" y="1696616"/>
            <a:ext cx="6683266" cy="425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05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358082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D7A1C8C-78C7-4F72-B41B-D35E2BF22F22}"/>
              </a:ext>
            </a:extLst>
          </p:cNvPr>
          <p:cNvSpPr/>
          <p:nvPr/>
        </p:nvSpPr>
        <p:spPr>
          <a:xfrm>
            <a:off x="251520" y="1052736"/>
            <a:ext cx="8784976" cy="3600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ссылками на источники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A14377-5F73-4A30-B36E-D10E4C0D14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163" b="5201"/>
          <a:stretch/>
        </p:blipFill>
        <p:spPr>
          <a:xfrm>
            <a:off x="1475656" y="1484784"/>
            <a:ext cx="6264696" cy="458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90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358082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D7A1C8C-78C7-4F72-B41B-D35E2BF22F22}"/>
              </a:ext>
            </a:extLst>
          </p:cNvPr>
          <p:cNvSpPr/>
          <p:nvPr/>
        </p:nvSpPr>
        <p:spPr>
          <a:xfrm>
            <a:off x="251520" y="1052736"/>
            <a:ext cx="8784976" cy="43204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поможет дойти до конца и защитить диссертацию?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058C58-49BF-457D-9277-84A2A9981EAC}"/>
              </a:ext>
            </a:extLst>
          </p:cNvPr>
          <p:cNvSpPr/>
          <p:nvPr/>
        </p:nvSpPr>
        <p:spPr>
          <a:xfrm>
            <a:off x="251520" y="2060848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CA4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Умение работать с минимальными затратами времени, так как скорость печатания, умение работать с таблицами, графиками, текстом и все остальное прочее – это средство, которое приближает цель – написать диссертацию.</a:t>
            </a:r>
          </a:p>
        </p:txBody>
      </p:sp>
    </p:spTree>
    <p:extLst>
      <p:ext uri="{BB962C8B-B14F-4D97-AF65-F5344CB8AC3E}">
        <p14:creationId xmlns:p14="http://schemas.microsoft.com/office/powerpoint/2010/main" val="3285488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358082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DB0DB2D-AD3F-4A6D-A561-C13930D51E44}"/>
              </a:ext>
            </a:extLst>
          </p:cNvPr>
          <p:cNvSpPr/>
          <p:nvPr/>
        </p:nvSpPr>
        <p:spPr>
          <a:xfrm>
            <a:off x="251520" y="1052736"/>
            <a:ext cx="8784976" cy="3600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статья – главный показатель результативности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A4D0F4-6430-4C21-80C6-92FA8C0BB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700808"/>
            <a:ext cx="4247208" cy="425220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694ED3F-3FCD-43E0-BE77-C20422A6B5CF}"/>
              </a:ext>
            </a:extLst>
          </p:cNvPr>
          <p:cNvSpPr/>
          <p:nvPr/>
        </p:nvSpPr>
        <p:spPr>
          <a:xfrm>
            <a:off x="4121820" y="1480592"/>
            <a:ext cx="4896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CA4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научной статьи нужен материал – полученные результаты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D2142EA-6FCA-4DCA-AEC8-9425F36EF29D}"/>
              </a:ext>
            </a:extLst>
          </p:cNvPr>
          <p:cNvSpPr/>
          <p:nvPr/>
        </p:nvSpPr>
        <p:spPr>
          <a:xfrm>
            <a:off x="3923928" y="2973599"/>
            <a:ext cx="5125144" cy="59941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FF783E4-97CE-429F-B207-5F4A2586AE22}"/>
              </a:ext>
            </a:extLst>
          </p:cNvPr>
          <p:cNvSpPr/>
          <p:nvPr/>
        </p:nvSpPr>
        <p:spPr>
          <a:xfrm>
            <a:off x="3882924" y="4316381"/>
            <a:ext cx="2129236" cy="98482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F88CC44-71AE-4F79-8201-065268B219BE}"/>
              </a:ext>
            </a:extLst>
          </p:cNvPr>
          <p:cNvSpPr/>
          <p:nvPr/>
        </p:nvSpPr>
        <p:spPr>
          <a:xfrm>
            <a:off x="6804248" y="4316380"/>
            <a:ext cx="2214116" cy="98482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Сборники конференций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01D88D59-EC3A-4263-BE49-5127984AD755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4947542" y="3573017"/>
            <a:ext cx="1538958" cy="743364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E70694A3-8CDE-4349-8832-0996F8CA0BA9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6486500" y="3573017"/>
            <a:ext cx="1424806" cy="743363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0391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1602</TotalTime>
  <Words>583</Words>
  <Application>Microsoft Office PowerPoint</Application>
  <PresentationFormat>Экран (4:3)</PresentationFormat>
  <Paragraphs>86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Franklin Gothic Medium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AgroUn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UVC</dc:creator>
  <cp:lastModifiedBy>Comp</cp:lastModifiedBy>
  <cp:revision>152</cp:revision>
  <dcterms:created xsi:type="dcterms:W3CDTF">2016-11-29T03:03:12Z</dcterms:created>
  <dcterms:modified xsi:type="dcterms:W3CDTF">2023-02-03T07:51:32Z</dcterms:modified>
</cp:coreProperties>
</file>